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pos="158">
          <p15:clr>
            <a:srgbClr val="A4A3A4"/>
          </p15:clr>
        </p15:guide>
        <p15:guide id="5" pos="5738">
          <p15:clr>
            <a:srgbClr val="A4A3A4"/>
          </p15:clr>
        </p15:guide>
        <p15:guide id="6" pos="4422">
          <p15:clr>
            <a:srgbClr val="A4A3A4"/>
          </p15:clr>
        </p15:guide>
        <p15:guide id="7" pos="3696">
          <p15:clr>
            <a:srgbClr val="A4A3A4"/>
          </p15:clr>
        </p15:guide>
        <p15:guide id="8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DgVKVfA2MJuSbgRfzr2l3lSzN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45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>
        <p:guide orient="horz" pos="935"/>
        <p:guide orient="horz" pos="4201"/>
        <p:guide orient="horz" pos="1570"/>
        <p:guide pos="158"/>
        <p:guide pos="5738"/>
        <p:guide pos="4422"/>
        <p:guide pos="3696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gradFill>
            <a:gsLst>
              <a:gs pos="0">
                <a:srgbClr val="A2E8A5">
                  <a:alpha val="4313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8" descr="625230611@20102006-2751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4763" y="457200"/>
            <a:ext cx="9139237" cy="107950"/>
          </a:xfrm>
          <a:prstGeom prst="rect">
            <a:avLst/>
          </a:prstGeom>
          <a:gradFill>
            <a:gsLst>
              <a:gs pos="0">
                <a:srgbClr val="A2E8A5"/>
              </a:gs>
              <a:gs pos="100000">
                <a:srgbClr val="0099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4763" y="6750050"/>
            <a:ext cx="9139237" cy="107950"/>
          </a:xfrm>
          <a:prstGeom prst="rect">
            <a:avLst/>
          </a:prstGeom>
          <a:gradFill>
            <a:gsLst>
              <a:gs pos="0">
                <a:srgbClr val="A2E8A5"/>
              </a:gs>
              <a:gs pos="100000">
                <a:srgbClr val="0099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-17463" y="1700213"/>
            <a:ext cx="3440113" cy="25209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3419475" y="1700213"/>
            <a:ext cx="5724525" cy="252095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A9D4A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275"/>
              <a:buFont typeface="Noto Sans Symbols"/>
              <a:buNone/>
              <a:defRPr sz="17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250825" y="620688"/>
            <a:ext cx="8642350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Texte et contenu" type="txAndObj">
  <p:cSld name="TEXT_AND_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457200" y="1557338"/>
            <a:ext cx="4038600" cy="431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4648200" y="1557338"/>
            <a:ext cx="4038600" cy="431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F1FE"/>
            </a:gs>
            <a:gs pos="50000">
              <a:schemeClr val="lt1"/>
            </a:gs>
            <a:gs pos="100000">
              <a:srgbClr val="F0F1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3203575" y="0"/>
            <a:ext cx="5940425" cy="457200"/>
          </a:xfrm>
          <a:prstGeom prst="rect">
            <a:avLst/>
          </a:prstGeom>
          <a:gradFill>
            <a:gsLst>
              <a:gs pos="0">
                <a:srgbClr val="339966"/>
              </a:gs>
              <a:gs pos="100000">
                <a:srgbClr val="ADD6C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250825" y="620688"/>
            <a:ext cx="8642350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97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638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title"/>
          </p:nvPr>
        </p:nvSpPr>
        <p:spPr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/>
          <p:nvPr/>
        </p:nvSpPr>
        <p:spPr>
          <a:xfrm>
            <a:off x="8097838" y="84138"/>
            <a:ext cx="1000125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EoE/XT/2022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urden_of_proof" TargetMode="External"/><Relationship Id="rId5" Type="http://schemas.openxmlformats.org/officeDocument/2006/relationships/hyperlink" Target="http://en.wikipedia.org/wiki/Scientific_consensus" TargetMode="External"/><Relationship Id="rId4" Type="http://schemas.openxmlformats.org/officeDocument/2006/relationships/hyperlink" Target="http://en.wikipedia.org/wiki/Natural_environ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ctrTitle" idx="4294967295"/>
          </p:nvPr>
        </p:nvSpPr>
        <p:spPr>
          <a:xfrm>
            <a:off x="468313" y="1773238"/>
            <a:ext cx="8064500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S2. Economics of Environnement</a:t>
            </a:r>
            <a:br>
              <a:rPr lang="fr-FR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Earth Summit, IPCC and COP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>
            <a:spLocks noGrp="1"/>
          </p:cNvSpPr>
          <p:nvPr>
            <p:ph type="subTitle" idx="1"/>
          </p:nvPr>
        </p:nvSpPr>
        <p:spPr>
          <a:xfrm>
            <a:off x="3059113" y="4221163"/>
            <a:ext cx="5834062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fr-FR" sz="1800">
                <a:latin typeface="Arial"/>
                <a:ea typeface="Arial"/>
                <a:cs typeface="Arial"/>
                <a:sym typeface="Arial"/>
              </a:rPr>
              <a:t>Xavier Timbeau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fr-FR" sz="1800">
                <a:latin typeface="Arial"/>
                <a:ea typeface="Arial"/>
                <a:cs typeface="Arial"/>
                <a:sym typeface="Arial"/>
              </a:rPr>
              <a:t>xavier.timbeau@sciencespo.fr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683568" y="2060848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5"/>
              <a:buFont typeface="Noto Sans Symbols"/>
              <a:buNone/>
            </a:pPr>
            <a:r>
              <a:rPr lang="fr-FR" b="1" dirty="0" err="1">
                <a:solidFill>
                  <a:schemeClr val="bg1"/>
                </a:solidFill>
              </a:rPr>
              <a:t>Precautionary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principle</a:t>
            </a:r>
            <a:endParaRPr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275"/>
              <a:buFont typeface="Noto Sans Symbols"/>
              <a:buNone/>
            </a:pPr>
            <a:r>
              <a:rPr lang="fr-FR" b="1" dirty="0" err="1">
                <a:solidFill>
                  <a:schemeClr val="bg1"/>
                </a:solidFill>
              </a:rPr>
              <a:t>Earth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Summit</a:t>
            </a:r>
            <a:endParaRPr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275"/>
              <a:buFont typeface="Noto Sans Symbols"/>
              <a:buNone/>
            </a:pPr>
            <a:r>
              <a:rPr lang="fr-FR" b="1" dirty="0">
                <a:solidFill>
                  <a:schemeClr val="bg1"/>
                </a:solidFill>
              </a:rPr>
              <a:t>IPCC</a:t>
            </a:r>
            <a:endParaRPr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275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Precautinary principle, large scale damages</a:t>
            </a: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body" idx="1"/>
          </p:nvPr>
        </p:nvSpPr>
        <p:spPr>
          <a:xfrm>
            <a:off x="250825" y="696888"/>
            <a:ext cx="8642400" cy="6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-FR"/>
              <a:t>Silent spring, R. Carlson, 1962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/>
              <a:t>Pesticide, pollution killing birds and wild life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/>
              <a:t>Acid rains, destruction of forest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/>
              <a:t>Laws on water&amp;air pollutions passed in most countries during these times</a:t>
            </a: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/>
              <a:t>Hans Jonas : responsibility principle (1979) (precautionary principle)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/>
              <a:t>Moving principle, elaborated firstly in Germany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/>
              <a:t>1976  : “Environment policy does not confine to prepare for imminent danger or to repair  damages when done. A precautionary environment policy intend to protect and manage with care natural resources”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/>
              <a:t>1986 : german laws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/>
              <a:t>1984, north sea countries summit  in Brême: “States should not wait to act that damage is assessed”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/>
              <a:t>Wiki : the precautionary principle states that if an action or policy has a suspected risk of causing harm to the </a:t>
            </a:r>
            <a:r>
              <a:rPr lang="fr-FR" u="sng">
                <a:solidFill>
                  <a:schemeClr val="hlink"/>
                </a:solidFill>
                <a:hlinkClick r:id="rId3"/>
              </a:rPr>
              <a:t>public</a:t>
            </a:r>
            <a:r>
              <a:rPr lang="fr-FR"/>
              <a:t> or to the </a:t>
            </a:r>
            <a:r>
              <a:rPr lang="fr-FR" u="sng">
                <a:solidFill>
                  <a:schemeClr val="hlink"/>
                </a:solidFill>
                <a:hlinkClick r:id="rId4"/>
              </a:rPr>
              <a:t>environment</a:t>
            </a:r>
            <a:r>
              <a:rPr lang="fr-FR"/>
              <a:t>, in the absence of </a:t>
            </a:r>
            <a:r>
              <a:rPr lang="fr-FR" u="sng">
                <a:solidFill>
                  <a:schemeClr val="hlink"/>
                </a:solidFill>
                <a:hlinkClick r:id="rId5"/>
              </a:rPr>
              <a:t>scientific consensus</a:t>
            </a:r>
            <a:r>
              <a:rPr lang="fr-FR"/>
              <a:t> that the action or policy is harmful, the </a:t>
            </a:r>
            <a:r>
              <a:rPr lang="fr-FR" u="sng">
                <a:solidFill>
                  <a:schemeClr val="hlink"/>
                </a:solidFill>
                <a:hlinkClick r:id="rId6"/>
              </a:rPr>
              <a:t>burden of proof</a:t>
            </a:r>
            <a:r>
              <a:rPr lang="fr-FR"/>
              <a:t> that it is not harmful falls on those taking the action.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Earth summits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50825" y="620688"/>
            <a:ext cx="6986316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1972: Stockholm</a:t>
            </a: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1982 : Nairobi</a:t>
            </a:r>
            <a:endParaRPr sz="12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 sz="1100" dirty="0"/>
              <a:t>Failure, </a:t>
            </a:r>
            <a:r>
              <a:rPr lang="fr-FR" sz="1100" dirty="0" err="1"/>
              <a:t>R.Reagan</a:t>
            </a:r>
            <a:r>
              <a:rPr lang="fr-FR" sz="1100" dirty="0"/>
              <a:t> </a:t>
            </a:r>
            <a:r>
              <a:rPr lang="fr-FR" sz="1100" dirty="0" err="1"/>
              <a:t>daughter</a:t>
            </a:r>
            <a:r>
              <a:rPr lang="fr-FR" sz="1100" dirty="0"/>
              <a:t> </a:t>
            </a:r>
            <a:r>
              <a:rPr lang="fr-FR" sz="1100" dirty="0" err="1"/>
              <a:t>is</a:t>
            </a:r>
            <a:r>
              <a:rPr lang="fr-FR" sz="1100" dirty="0"/>
              <a:t> US </a:t>
            </a:r>
            <a:r>
              <a:rPr lang="fr-FR" sz="1100" dirty="0" err="1"/>
              <a:t>delegate</a:t>
            </a:r>
            <a:r>
              <a:rPr lang="fr-FR" sz="1100" dirty="0"/>
              <a:t> !</a:t>
            </a:r>
            <a:endParaRPr sz="11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1992 : Rio (</a:t>
            </a:r>
            <a:r>
              <a:rPr lang="fr-FR" sz="1200" dirty="0" err="1"/>
              <a:t>Earth</a:t>
            </a:r>
            <a:r>
              <a:rPr lang="fr-FR" sz="1200" dirty="0"/>
              <a:t>) </a:t>
            </a:r>
            <a:r>
              <a:rPr lang="fr-FR" sz="1200" dirty="0" err="1"/>
              <a:t>summit</a:t>
            </a:r>
            <a:endParaRPr sz="12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 sz="1100" dirty="0"/>
              <a:t> 3 </a:t>
            </a:r>
            <a:r>
              <a:rPr lang="fr-FR" sz="1100" dirty="0" err="1"/>
              <a:t>pillars</a:t>
            </a:r>
            <a:r>
              <a:rPr lang="fr-FR" sz="1100" dirty="0"/>
              <a:t> </a:t>
            </a:r>
            <a:r>
              <a:rPr lang="fr-FR" sz="1100" dirty="0" err="1"/>
              <a:t>economic</a:t>
            </a:r>
            <a:r>
              <a:rPr lang="fr-FR" sz="1100" dirty="0"/>
              <a:t> </a:t>
            </a:r>
            <a:r>
              <a:rPr lang="fr-FR" sz="1100" dirty="0" err="1"/>
              <a:t>progress</a:t>
            </a:r>
            <a:r>
              <a:rPr lang="fr-FR" sz="1100" dirty="0"/>
              <a:t>, social justice and </a:t>
            </a:r>
            <a:r>
              <a:rPr lang="fr-FR" sz="1100" dirty="0" err="1"/>
              <a:t>environment</a:t>
            </a:r>
            <a:r>
              <a:rPr lang="fr-FR" sz="1100" dirty="0"/>
              <a:t> protection</a:t>
            </a:r>
            <a:endParaRPr sz="11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 sz="1100" dirty="0"/>
              <a:t>Main </a:t>
            </a:r>
            <a:r>
              <a:rPr lang="fr-FR" sz="1100" dirty="0" err="1"/>
              <a:t>principles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1. </a:t>
            </a:r>
            <a:r>
              <a:rPr lang="fr-FR" sz="1100" dirty="0" err="1"/>
              <a:t>humans</a:t>
            </a:r>
            <a:r>
              <a:rPr lang="fr-FR" sz="1100" dirty="0"/>
              <a:t> are central.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2. State are sovereign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3. Right to </a:t>
            </a:r>
            <a:r>
              <a:rPr lang="fr-FR" sz="1100" dirty="0" err="1"/>
              <a:t>development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4. </a:t>
            </a:r>
            <a:r>
              <a:rPr lang="fr-FR" sz="1100" dirty="0" err="1"/>
              <a:t>Environmental</a:t>
            </a:r>
            <a:r>
              <a:rPr lang="fr-FR" sz="1100" dirty="0"/>
              <a:t> Protection in the </a:t>
            </a:r>
            <a:r>
              <a:rPr lang="fr-FR" sz="1100" dirty="0" err="1"/>
              <a:t>Development</a:t>
            </a:r>
            <a:r>
              <a:rPr lang="fr-FR" sz="1100" dirty="0"/>
              <a:t> Process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5. Eradication of </a:t>
            </a:r>
            <a:r>
              <a:rPr lang="fr-FR" sz="1100" dirty="0" err="1"/>
              <a:t>Poverty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6. </a:t>
            </a:r>
            <a:r>
              <a:rPr lang="fr-FR" sz="1100" dirty="0" err="1"/>
              <a:t>Priority</a:t>
            </a:r>
            <a:r>
              <a:rPr lang="fr-FR" sz="1100" dirty="0"/>
              <a:t> for the Least </a:t>
            </a:r>
            <a:r>
              <a:rPr lang="fr-FR" sz="1100" dirty="0" err="1"/>
              <a:t>Developed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13. Compensation for </a:t>
            </a:r>
            <a:r>
              <a:rPr lang="fr-FR" sz="1100" dirty="0" err="1"/>
              <a:t>Victims</a:t>
            </a:r>
            <a:r>
              <a:rPr lang="fr-FR" sz="1100" dirty="0"/>
              <a:t> of Pollution and </a:t>
            </a:r>
            <a:r>
              <a:rPr lang="fr-FR" sz="1100" dirty="0" err="1"/>
              <a:t>other</a:t>
            </a:r>
            <a:r>
              <a:rPr lang="fr-FR" sz="1100" dirty="0"/>
              <a:t> </a:t>
            </a:r>
            <a:r>
              <a:rPr lang="fr-FR" sz="1100" dirty="0" err="1"/>
              <a:t>Environmental</a:t>
            </a:r>
            <a:r>
              <a:rPr lang="fr-FR" sz="1100" dirty="0"/>
              <a:t> Damage</a:t>
            </a:r>
            <a:endParaRPr sz="11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fr-FR" sz="1100" dirty="0"/>
              <a:t>15. </a:t>
            </a:r>
            <a:r>
              <a:rPr lang="fr-FR" sz="1100" dirty="0" err="1"/>
              <a:t>Precautionary</a:t>
            </a:r>
            <a:r>
              <a:rPr lang="fr-FR" sz="1100" dirty="0"/>
              <a:t> </a:t>
            </a:r>
            <a:r>
              <a:rPr lang="fr-FR" sz="1100" dirty="0" err="1"/>
              <a:t>principle</a:t>
            </a:r>
            <a:endParaRPr sz="11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 sz="1100" dirty="0"/>
              <a:t>Kyoto </a:t>
            </a:r>
            <a:r>
              <a:rPr lang="fr-FR" sz="1100" dirty="0" err="1"/>
              <a:t>protocol</a:t>
            </a:r>
            <a:r>
              <a:rPr lang="fr-FR" sz="1100" dirty="0"/>
              <a:t> </a:t>
            </a:r>
            <a:r>
              <a:rPr lang="fr-FR" sz="1100" dirty="0" err="1"/>
              <a:t>is</a:t>
            </a:r>
            <a:r>
              <a:rPr lang="fr-FR" sz="1100" dirty="0"/>
              <a:t> a </a:t>
            </a:r>
            <a:r>
              <a:rPr lang="fr-FR" sz="1100" dirty="0" err="1"/>
              <a:t>consequence</a:t>
            </a:r>
            <a:r>
              <a:rPr lang="fr-FR" sz="1100" dirty="0"/>
              <a:t> of the Rio </a:t>
            </a:r>
            <a:r>
              <a:rPr lang="fr-FR" sz="1100" dirty="0" err="1"/>
              <a:t>Summit</a:t>
            </a:r>
            <a:endParaRPr sz="11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2002 : Johannesburg </a:t>
            </a:r>
            <a:r>
              <a:rPr lang="fr-FR" sz="1200" dirty="0" err="1"/>
              <a:t>Summit</a:t>
            </a:r>
            <a:endParaRPr sz="12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 sz="1100" dirty="0"/>
              <a:t>« Notre maison brûle et nous regardons ailleurs »</a:t>
            </a:r>
            <a:endParaRPr sz="11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2009 : </a:t>
            </a:r>
            <a:r>
              <a:rPr lang="fr-FR" sz="1200" dirty="0" err="1"/>
              <a:t>Copenhagen</a:t>
            </a:r>
            <a:r>
              <a:rPr lang="fr-FR" sz="1200" dirty="0"/>
              <a:t> : </a:t>
            </a:r>
            <a:r>
              <a:rPr lang="fr-FR" sz="1200" dirty="0" err="1"/>
              <a:t>climate</a:t>
            </a:r>
            <a:r>
              <a:rPr lang="fr-FR" sz="1200" dirty="0"/>
              <a:t> change </a:t>
            </a:r>
            <a:r>
              <a:rPr lang="fr-FR" sz="1200" dirty="0" err="1"/>
              <a:t>summit</a:t>
            </a:r>
            <a:r>
              <a:rPr lang="fr-FR" sz="1200" dirty="0"/>
              <a:t> (Kyoto 2.0), Bonn, Cancun to follow</a:t>
            </a:r>
            <a:endParaRPr sz="12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 sz="1100" dirty="0"/>
              <a:t>No binding agreement, 2°C </a:t>
            </a:r>
            <a:r>
              <a:rPr lang="fr-FR" sz="1100" dirty="0" err="1"/>
              <a:t>target</a:t>
            </a:r>
            <a:r>
              <a:rPr lang="fr-FR" sz="1100" dirty="0"/>
              <a:t>, </a:t>
            </a:r>
            <a:r>
              <a:rPr lang="fr-FR" sz="1100" dirty="0" err="1"/>
              <a:t>conflict</a:t>
            </a:r>
            <a:r>
              <a:rPr lang="fr-FR" sz="1100" dirty="0"/>
              <a:t> over surveillance and </a:t>
            </a:r>
            <a:r>
              <a:rPr lang="fr-FR" sz="1100" dirty="0" err="1"/>
              <a:t>cost</a:t>
            </a:r>
            <a:endParaRPr sz="11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2012 : Rio+20</a:t>
            </a: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2015 : Paris </a:t>
            </a:r>
            <a:r>
              <a:rPr lang="fr-FR" sz="1200" dirty="0" err="1"/>
              <a:t>Conference</a:t>
            </a:r>
            <a:r>
              <a:rPr lang="fr-FR" sz="1200" dirty="0"/>
              <a:t> of Parties #21</a:t>
            </a: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2021 : COP26 </a:t>
            </a:r>
            <a:r>
              <a:rPr lang="fr-FR" sz="1200" dirty="0" err="1"/>
              <a:t>initially</a:t>
            </a:r>
            <a:r>
              <a:rPr lang="fr-FR" sz="1200" dirty="0"/>
              <a:t> </a:t>
            </a:r>
            <a:r>
              <a:rPr lang="fr-FR" sz="1200" dirty="0" err="1"/>
              <a:t>scheduled</a:t>
            </a:r>
            <a:r>
              <a:rPr lang="fr-FR" sz="1200" dirty="0"/>
              <a:t> in 2020, </a:t>
            </a:r>
            <a:r>
              <a:rPr lang="fr-FR" sz="1200" dirty="0" err="1"/>
              <a:t>postponed</a:t>
            </a:r>
            <a:r>
              <a:rPr lang="fr-FR" sz="1200" dirty="0"/>
              <a:t> in 2021, 5 </a:t>
            </a:r>
            <a:r>
              <a:rPr lang="fr-FR" sz="1200" dirty="0" err="1"/>
              <a:t>years</a:t>
            </a:r>
            <a:r>
              <a:rPr lang="fr-FR" sz="1200" dirty="0"/>
              <a:t> </a:t>
            </a:r>
            <a:r>
              <a:rPr lang="fr-FR" sz="1200" dirty="0" err="1"/>
              <a:t>after</a:t>
            </a:r>
            <a:r>
              <a:rPr lang="fr-FR" sz="1200" dirty="0"/>
              <a:t> COP21, </a:t>
            </a:r>
            <a:r>
              <a:rPr lang="fr-FR" sz="1200" dirty="0" err="1"/>
              <a:t>renewed</a:t>
            </a:r>
            <a:r>
              <a:rPr lang="fr-FR" sz="1200" dirty="0"/>
              <a:t> </a:t>
            </a:r>
            <a:r>
              <a:rPr lang="fr-FR" sz="1200" dirty="0" err="1"/>
              <a:t>pledges</a:t>
            </a:r>
            <a:endParaRPr lang="fr-FR" sz="12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2022 : </a:t>
            </a:r>
            <a:r>
              <a:rPr lang="fr-FR" sz="1200" dirty="0" err="1"/>
              <a:t>Sharm</a:t>
            </a:r>
            <a:r>
              <a:rPr lang="fr-FR" sz="1200" dirty="0"/>
              <a:t> el Cheik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2023 : United Arab Emirates (!), Sultan al-Jaber, </a:t>
            </a:r>
            <a:r>
              <a:rPr lang="fr-FR" sz="1200" dirty="0" err="1"/>
              <a:t>head</a:t>
            </a:r>
            <a:r>
              <a:rPr lang="fr-FR" sz="1200" dirty="0"/>
              <a:t> of Abu Dhabi National </a:t>
            </a:r>
            <a:r>
              <a:rPr lang="fr-FR" sz="1200" dirty="0" err="1"/>
              <a:t>Oil</a:t>
            </a:r>
            <a:r>
              <a:rPr lang="fr-FR" sz="1200" dirty="0"/>
              <a:t> </a:t>
            </a:r>
            <a:r>
              <a:rPr lang="fr-FR" sz="1200" dirty="0" err="1"/>
              <a:t>Company</a:t>
            </a:r>
            <a:r>
              <a:rPr lang="fr-FR" sz="1200" dirty="0"/>
              <a:t> </a:t>
            </a:r>
            <a:r>
              <a:rPr lang="fr-FR" sz="1200" dirty="0" err="1"/>
              <a:t>presided</a:t>
            </a:r>
            <a:endParaRPr lang="fr-FR" sz="12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fr-FR" sz="1200" dirty="0"/>
              <a:t>2024 : </a:t>
            </a:r>
            <a:r>
              <a:rPr lang="fr-FR" sz="1200" dirty="0" err="1"/>
              <a:t>Azerbaidjan</a:t>
            </a:r>
            <a:endParaRPr sz="1200" dirty="0"/>
          </a:p>
          <a:p>
            <a:pPr marL="1143000" lvl="2" indent="-17081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</a:pPr>
            <a:endParaRPr sz="1100" dirty="0"/>
          </a:p>
          <a:p>
            <a:pPr marL="342900" lvl="0" indent="-266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 sz="1200" dirty="0"/>
          </a:p>
        </p:txBody>
      </p:sp>
      <p:pic>
        <p:nvPicPr>
          <p:cNvPr id="1026" name="Picture 2" descr="Abu Dhabi National Oil Company Sultan al-Jaber">
            <a:extLst>
              <a:ext uri="{FF2B5EF4-FFF2-40B4-BE49-F238E27FC236}">
                <a16:creationId xmlns:a16="http://schemas.microsoft.com/office/drawing/2014/main" id="{4F42BA8C-C039-851D-1AE4-5C979F26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20" y="5928802"/>
            <a:ext cx="1650380" cy="9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BC3F5C-4E78-D1DC-1577-DF4B0EB4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20" y="4786985"/>
            <a:ext cx="1666294" cy="11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Sustainable Development</a:t>
            </a: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250825" y="620688"/>
            <a:ext cx="8642350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-FR"/>
              <a:t>1983-1987 : Brundtland commission, Our common future,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fr-FR"/>
              <a:t>Sustainable development is development that meets the needs of the present without compromising the ability of future generations to meet their own needs. It contains within it two key concepts:the concept of 'needs', in particular the essential needs of the world's poor, to which overriding priority should be given; and the idea of limitations imposed by the state of technology and social organization on the environment's ability to meet present and future needs</a:t>
            </a: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69" name="Google Shape;69;p5" descr="Image result for cartoon malth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793" y="3082018"/>
            <a:ext cx="417195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IPCC: the modern Manhattan project</a:t>
            </a:r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body" idx="1"/>
          </p:nvPr>
        </p:nvSpPr>
        <p:spPr>
          <a:xfrm>
            <a:off x="250826" y="620688"/>
            <a:ext cx="6216882" cy="614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fr-FR" sz="1400" dirty="0"/>
              <a:t>1988 international panel on </a:t>
            </a:r>
            <a:r>
              <a:rPr lang="fr-FR" sz="1400" dirty="0" err="1"/>
              <a:t>climate</a:t>
            </a:r>
            <a:r>
              <a:rPr lang="fr-FR" sz="1400" dirty="0"/>
              <a:t> change (</a:t>
            </a:r>
            <a:r>
              <a:rPr lang="fr-FR" sz="1400" u="sng" dirty="0">
                <a:solidFill>
                  <a:schemeClr val="hlink"/>
                </a:solidFill>
                <a:hlinkClick r:id="rId3"/>
              </a:rPr>
              <a:t>http://www.ipcc.ch/</a:t>
            </a:r>
            <a:r>
              <a:rPr lang="fr-FR" sz="1400" dirty="0"/>
              <a:t>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fr-FR" sz="1200" dirty="0" err="1"/>
              <a:t>Complex</a:t>
            </a:r>
            <a:r>
              <a:rPr lang="fr-FR" sz="1200" dirty="0"/>
              <a:t> </a:t>
            </a:r>
            <a:r>
              <a:rPr lang="fr-FR" sz="1200" dirty="0" err="1"/>
              <a:t>governance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All countries (gvt) </a:t>
            </a:r>
            <a:r>
              <a:rPr lang="fr-FR" sz="1200" dirty="0" err="1"/>
              <a:t>accept</a:t>
            </a:r>
            <a:r>
              <a:rPr lang="fr-FR" sz="1200" dirty="0"/>
              <a:t> to use </a:t>
            </a:r>
            <a:r>
              <a:rPr lang="fr-FR" sz="1200" dirty="0" err="1"/>
              <a:t>scientific</a:t>
            </a:r>
            <a:r>
              <a:rPr lang="fr-FR" sz="1200" dirty="0"/>
              <a:t> </a:t>
            </a:r>
            <a:r>
              <a:rPr lang="fr-FR" sz="1200" dirty="0" err="1"/>
              <a:t>knowledge</a:t>
            </a:r>
            <a:r>
              <a:rPr lang="fr-FR" sz="1200" dirty="0"/>
              <a:t> to deal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climate</a:t>
            </a:r>
            <a:r>
              <a:rPr lang="fr-FR" sz="1200" dirty="0"/>
              <a:t> change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A </a:t>
            </a:r>
            <a:r>
              <a:rPr lang="fr-FR" sz="1200" dirty="0" err="1"/>
              <a:t>common</a:t>
            </a:r>
            <a:r>
              <a:rPr lang="fr-FR" sz="1200" dirty="0"/>
              <a:t> report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established</a:t>
            </a:r>
            <a:r>
              <a:rPr lang="fr-FR" sz="1200" dirty="0"/>
              <a:t> (by gvt, </a:t>
            </a:r>
            <a:r>
              <a:rPr lang="fr-FR" sz="1200" dirty="0" err="1"/>
              <a:t>executive</a:t>
            </a:r>
            <a:r>
              <a:rPr lang="fr-FR" sz="1200" dirty="0"/>
              <a:t> </a:t>
            </a:r>
            <a:r>
              <a:rPr lang="fr-FR" sz="1200" dirty="0" err="1"/>
              <a:t>summary</a:t>
            </a:r>
            <a:r>
              <a:rPr lang="fr-FR" sz="1200" dirty="0"/>
              <a:t>) </a:t>
            </a:r>
            <a:r>
              <a:rPr lang="fr-FR" sz="1200" dirty="0" err="1"/>
              <a:t>based</a:t>
            </a:r>
            <a:r>
              <a:rPr lang="fr-FR" sz="1200" dirty="0"/>
              <a:t> </a:t>
            </a:r>
            <a:r>
              <a:rPr lang="fr-FR" sz="1200" dirty="0" err="1"/>
              <a:t>only</a:t>
            </a:r>
            <a:r>
              <a:rPr lang="fr-FR" sz="1200" dirty="0"/>
              <a:t> on </a:t>
            </a:r>
            <a:r>
              <a:rPr lang="fr-FR" sz="1200" dirty="0" err="1"/>
              <a:t>material</a:t>
            </a:r>
            <a:r>
              <a:rPr lang="fr-FR" sz="1200" dirty="0"/>
              <a:t> </a:t>
            </a:r>
            <a:r>
              <a:rPr lang="fr-FR" sz="1200" dirty="0" err="1"/>
              <a:t>provided</a:t>
            </a:r>
            <a:r>
              <a:rPr lang="fr-FR" sz="1200" dirty="0"/>
              <a:t> by </a:t>
            </a:r>
            <a:r>
              <a:rPr lang="fr-FR" sz="1200" dirty="0" err="1"/>
              <a:t>scientists</a:t>
            </a:r>
            <a:r>
              <a:rPr lang="fr-FR" sz="1200" dirty="0"/>
              <a:t>. </a:t>
            </a:r>
            <a:r>
              <a:rPr lang="fr-FR" sz="1200" dirty="0" err="1"/>
              <a:t>Redactors</a:t>
            </a:r>
            <a:r>
              <a:rPr lang="fr-FR" sz="1200" dirty="0"/>
              <a:t> have the last </a:t>
            </a:r>
            <a:r>
              <a:rPr lang="fr-FR" sz="1200" dirty="0" err="1"/>
              <a:t>word</a:t>
            </a:r>
            <a:r>
              <a:rPr lang="fr-FR" sz="1200" dirty="0"/>
              <a:t>. </a:t>
            </a:r>
            <a:r>
              <a:rPr lang="fr-FR" sz="1200" dirty="0" err="1"/>
              <a:t>Material</a:t>
            </a:r>
            <a:r>
              <a:rPr lang="fr-FR" sz="1200" dirty="0"/>
              <a:t> </a:t>
            </a:r>
            <a:r>
              <a:rPr lang="fr-FR" sz="1200" dirty="0" err="1"/>
              <a:t>could</a:t>
            </a:r>
            <a:r>
              <a:rPr lang="fr-FR" sz="1200" dirty="0"/>
              <a:t> </a:t>
            </a:r>
            <a:r>
              <a:rPr lang="fr-FR" sz="1200" dirty="0" err="1"/>
              <a:t>only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peer</a:t>
            </a:r>
            <a:r>
              <a:rPr lang="fr-FR" sz="1200" dirty="0"/>
              <a:t> </a:t>
            </a:r>
            <a:r>
              <a:rPr lang="fr-FR" sz="1200" dirty="0" err="1"/>
              <a:t>reviewed</a:t>
            </a:r>
            <a:r>
              <a:rPr lang="fr-FR" sz="1200" dirty="0"/>
              <a:t> </a:t>
            </a:r>
            <a:r>
              <a:rPr lang="fr-FR" sz="1200" dirty="0" err="1"/>
              <a:t>published</a:t>
            </a:r>
            <a:r>
              <a:rPr lang="fr-FR" sz="1200" dirty="0"/>
              <a:t> </a:t>
            </a:r>
            <a:r>
              <a:rPr lang="fr-FR" sz="1200" dirty="0" err="1"/>
              <a:t>material</a:t>
            </a:r>
            <a:r>
              <a:rPr lang="fr-FR" sz="1200" dirty="0"/>
              <a:t>. All modifications are made public.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fr-FR" sz="1200" dirty="0"/>
              <a:t>3 </a:t>
            </a:r>
            <a:r>
              <a:rPr lang="fr-FR" sz="1200" dirty="0" err="1"/>
              <a:t>working</a:t>
            </a:r>
            <a:r>
              <a:rPr lang="fr-FR" sz="1200" dirty="0"/>
              <a:t> </a:t>
            </a:r>
            <a:r>
              <a:rPr lang="fr-FR" sz="1200" dirty="0" err="1"/>
              <a:t>groups+some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I. </a:t>
            </a:r>
            <a:r>
              <a:rPr lang="fr-FR" sz="1200" dirty="0" err="1"/>
              <a:t>Climate</a:t>
            </a:r>
            <a:r>
              <a:rPr lang="fr-FR" sz="1200" dirty="0"/>
              <a:t> change: </a:t>
            </a:r>
            <a:r>
              <a:rPr lang="fr-FR" sz="1200" dirty="0" err="1"/>
              <a:t>heavily</a:t>
            </a:r>
            <a:r>
              <a:rPr lang="fr-FR" sz="1200" dirty="0"/>
              <a:t> science </a:t>
            </a:r>
            <a:r>
              <a:rPr lang="fr-FR" sz="1200" dirty="0" err="1"/>
              <a:t>based</a:t>
            </a:r>
            <a:r>
              <a:rPr lang="fr-FR" sz="1200" dirty="0"/>
              <a:t>, </a:t>
            </a:r>
            <a:r>
              <a:rPr lang="fr-FR" sz="1200" dirty="0" err="1"/>
              <a:t>peer</a:t>
            </a:r>
            <a:r>
              <a:rPr lang="fr-FR" sz="1200" dirty="0"/>
              <a:t> </a:t>
            </a:r>
            <a:r>
              <a:rPr lang="fr-FR" sz="1200" dirty="0" err="1"/>
              <a:t>review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II. Impact on </a:t>
            </a:r>
            <a:r>
              <a:rPr lang="fr-FR" sz="1200" dirty="0" err="1"/>
              <a:t>ecosystems</a:t>
            </a:r>
            <a:r>
              <a:rPr lang="fr-FR" sz="1200" dirty="0"/>
              <a:t> and </a:t>
            </a:r>
            <a:r>
              <a:rPr lang="fr-FR" sz="1200" dirty="0" err="1"/>
              <a:t>human</a:t>
            </a:r>
            <a:r>
              <a:rPr lang="fr-FR" sz="1200" dirty="0"/>
              <a:t> </a:t>
            </a:r>
            <a:r>
              <a:rPr lang="fr-FR" sz="1200" dirty="0" err="1"/>
              <a:t>societies</a:t>
            </a:r>
            <a:r>
              <a:rPr lang="fr-FR" sz="1200" dirty="0"/>
              <a:t>, adaptation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III. Mitigation and </a:t>
            </a:r>
            <a:r>
              <a:rPr lang="fr-FR" sz="1200" dirty="0" err="1"/>
              <a:t>economics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TFI : </a:t>
            </a:r>
            <a:r>
              <a:rPr lang="fr-FR" sz="1200" dirty="0" err="1"/>
              <a:t>Task</a:t>
            </a:r>
            <a:r>
              <a:rPr lang="fr-FR" sz="1200" dirty="0"/>
              <a:t> force on National </a:t>
            </a:r>
            <a:r>
              <a:rPr lang="fr-FR" sz="1200" dirty="0" err="1"/>
              <a:t>Greenhouse</a:t>
            </a:r>
            <a:r>
              <a:rPr lang="fr-FR" sz="1200" dirty="0"/>
              <a:t> Gas Inventories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fr-FR" sz="1200" dirty="0"/>
              <a:t>6+1 reports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1990: </a:t>
            </a:r>
            <a:r>
              <a:rPr lang="fr-FR" sz="1200" i="1" dirty="0"/>
              <a:t>Green House </a:t>
            </a:r>
            <a:r>
              <a:rPr lang="fr-FR" sz="1200" i="1" dirty="0" err="1"/>
              <a:t>effect</a:t>
            </a:r>
            <a:r>
              <a:rPr lang="fr-FR" sz="1200" i="1" dirty="0"/>
              <a:t> </a:t>
            </a:r>
            <a:r>
              <a:rPr lang="fr-FR" sz="1200" i="1" dirty="0" err="1"/>
              <a:t>detection</a:t>
            </a:r>
            <a:r>
              <a:rPr lang="fr-FR" sz="1200" i="1" dirty="0"/>
              <a:t> </a:t>
            </a:r>
            <a:r>
              <a:rPr lang="fr-FR" sz="1200" i="1" dirty="0" err="1"/>
              <a:t>based</a:t>
            </a:r>
            <a:r>
              <a:rPr lang="fr-FR" sz="1200" i="1" dirty="0"/>
              <a:t> on observations </a:t>
            </a:r>
            <a:r>
              <a:rPr lang="fr-FR" sz="1200" i="1" dirty="0" err="1"/>
              <a:t>is</a:t>
            </a:r>
            <a:r>
              <a:rPr lang="fr-FR" sz="1200" i="1" dirty="0"/>
              <a:t> </a:t>
            </a:r>
            <a:r>
              <a:rPr lang="fr-FR" sz="1200" i="1" dirty="0" err="1"/>
              <a:t>unlikely</a:t>
            </a:r>
            <a:r>
              <a:rPr lang="fr-FR" sz="1200" i="1" dirty="0"/>
              <a:t> in the </a:t>
            </a:r>
            <a:r>
              <a:rPr lang="fr-FR" sz="1200" i="1" dirty="0" err="1"/>
              <a:t>next</a:t>
            </a:r>
            <a:r>
              <a:rPr lang="fr-FR" sz="1200" i="1" dirty="0"/>
              <a:t> </a:t>
            </a:r>
            <a:r>
              <a:rPr lang="fr-FR" sz="1200" i="1" dirty="0" err="1"/>
              <a:t>decades</a:t>
            </a:r>
            <a:r>
              <a:rPr lang="fr-FR" sz="1200" i="1" dirty="0"/>
              <a:t>, </a:t>
            </a:r>
            <a:r>
              <a:rPr lang="fr-FR" sz="1200" dirty="0"/>
              <a:t>Science </a:t>
            </a:r>
            <a:r>
              <a:rPr lang="fr-FR" sz="1200" dirty="0" err="1"/>
              <a:t>needs</a:t>
            </a:r>
            <a:r>
              <a:rPr lang="fr-FR" sz="1200" dirty="0"/>
              <a:t> </a:t>
            </a:r>
            <a:r>
              <a:rPr lang="fr-FR" sz="1200" dirty="0" err="1"/>
              <a:t>some</a:t>
            </a:r>
            <a:r>
              <a:rPr lang="fr-FR" sz="1200" dirty="0"/>
              <a:t> </a:t>
            </a:r>
            <a:r>
              <a:rPr lang="fr-FR" sz="1200" dirty="0" err="1"/>
              <a:t>work</a:t>
            </a:r>
            <a:endParaRPr sz="1200" i="1"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1995: </a:t>
            </a:r>
            <a:r>
              <a:rPr lang="fr-FR" sz="1200" i="1" dirty="0"/>
              <a:t>Evidence points </a:t>
            </a:r>
            <a:r>
              <a:rPr lang="fr-FR" sz="1200" i="1" dirty="0" err="1"/>
              <a:t>toward</a:t>
            </a:r>
            <a:r>
              <a:rPr lang="fr-FR" sz="1200" i="1" dirty="0"/>
              <a:t> an impact of </a:t>
            </a:r>
            <a:r>
              <a:rPr lang="fr-FR" sz="1200" i="1" dirty="0" err="1"/>
              <a:t>human</a:t>
            </a:r>
            <a:r>
              <a:rPr lang="fr-FR" sz="1200" i="1" dirty="0"/>
              <a:t> </a:t>
            </a:r>
            <a:r>
              <a:rPr lang="fr-FR" sz="1200" i="1" dirty="0" err="1"/>
              <a:t>activity</a:t>
            </a:r>
            <a:r>
              <a:rPr lang="fr-FR" sz="1200" i="1" dirty="0"/>
              <a:t> on global </a:t>
            </a:r>
            <a:r>
              <a:rPr lang="fr-FR" sz="1200" i="1" dirty="0" err="1"/>
              <a:t>climate</a:t>
            </a:r>
            <a:r>
              <a:rPr lang="fr-FR" sz="1200" i="1" dirty="0"/>
              <a:t>. </a:t>
            </a:r>
            <a:r>
              <a:rPr lang="fr-FR" sz="1200" dirty="0"/>
              <a:t>The trigger for the Kyoto </a:t>
            </a:r>
            <a:r>
              <a:rPr lang="fr-FR" sz="1200" dirty="0" err="1"/>
              <a:t>protocol</a:t>
            </a:r>
            <a:r>
              <a:rPr lang="fr-FR" sz="1200" dirty="0"/>
              <a:t> at COP-2 in 1996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2001: </a:t>
            </a:r>
            <a:r>
              <a:rPr lang="fr-FR" sz="1200" i="1" dirty="0"/>
              <a:t>There are </a:t>
            </a:r>
            <a:r>
              <a:rPr lang="fr-FR" sz="1200" i="1" dirty="0" err="1"/>
              <a:t>strong</a:t>
            </a:r>
            <a:r>
              <a:rPr lang="fr-FR" sz="1200" i="1" dirty="0"/>
              <a:t> </a:t>
            </a:r>
            <a:r>
              <a:rPr lang="fr-FR" sz="1200" i="1" dirty="0" err="1"/>
              <a:t>evidence</a:t>
            </a:r>
            <a:r>
              <a:rPr lang="fr-FR" sz="1200" i="1" dirty="0"/>
              <a:t> of </a:t>
            </a:r>
            <a:r>
              <a:rPr lang="fr-FR" sz="1200" i="1" dirty="0" err="1"/>
              <a:t>antrhopogenic</a:t>
            </a:r>
            <a:r>
              <a:rPr lang="fr-FR" sz="1200" i="1" dirty="0"/>
              <a:t> </a:t>
            </a:r>
            <a:r>
              <a:rPr lang="fr-FR" sz="1200" i="1" dirty="0" err="1"/>
              <a:t>climate</a:t>
            </a:r>
            <a:r>
              <a:rPr lang="fr-FR" sz="1200" i="1" dirty="0"/>
              <a:t> change over the last 50 </a:t>
            </a:r>
            <a:r>
              <a:rPr lang="fr-FR" sz="1200" i="1" dirty="0" err="1"/>
              <a:t>years</a:t>
            </a:r>
            <a:r>
              <a:rPr lang="fr-FR" sz="1200" i="1" dirty="0"/>
              <a:t>, </a:t>
            </a:r>
            <a:r>
              <a:rPr lang="fr-FR" sz="1200" dirty="0"/>
              <a:t>COP 8 </a:t>
            </a:r>
            <a:r>
              <a:rPr lang="fr-FR" sz="1200" dirty="0" err="1"/>
              <a:t>significant</a:t>
            </a:r>
            <a:r>
              <a:rPr lang="fr-FR" sz="1200" dirty="0"/>
              <a:t> </a:t>
            </a:r>
            <a:r>
              <a:rPr lang="fr-FR" sz="1200" dirty="0" err="1"/>
              <a:t>cuts</a:t>
            </a:r>
            <a:r>
              <a:rPr lang="fr-FR" sz="1200" dirty="0"/>
              <a:t> </a:t>
            </a:r>
            <a:r>
              <a:rPr lang="fr-FR" sz="1200" dirty="0" err="1"/>
              <a:t>needed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2007: </a:t>
            </a:r>
            <a:r>
              <a:rPr lang="fr-FR" sz="1200" i="1" dirty="0"/>
              <a:t>There </a:t>
            </a:r>
            <a:r>
              <a:rPr lang="fr-FR" sz="1200" i="1" dirty="0" err="1"/>
              <a:t>is</a:t>
            </a:r>
            <a:r>
              <a:rPr lang="fr-FR" sz="1200" i="1" dirty="0"/>
              <a:t> no </a:t>
            </a:r>
            <a:r>
              <a:rPr lang="fr-FR" sz="1200" i="1" dirty="0" err="1"/>
              <a:t>doubt</a:t>
            </a:r>
            <a:r>
              <a:rPr lang="fr-FR" sz="1200" i="1" dirty="0"/>
              <a:t> (</a:t>
            </a:r>
            <a:r>
              <a:rPr lang="fr-FR" sz="1200" i="1" dirty="0" err="1"/>
              <a:t>unequivocal</a:t>
            </a:r>
            <a:r>
              <a:rPr lang="fr-FR" sz="1200" i="1" dirty="0"/>
              <a:t>) the </a:t>
            </a:r>
            <a:r>
              <a:rPr lang="fr-FR" sz="1200" i="1" dirty="0" err="1"/>
              <a:t>human</a:t>
            </a:r>
            <a:r>
              <a:rPr lang="fr-FR" sz="1200" i="1" dirty="0"/>
              <a:t> </a:t>
            </a:r>
            <a:r>
              <a:rPr lang="fr-FR" sz="1200" i="1" dirty="0" err="1"/>
              <a:t>activity</a:t>
            </a:r>
            <a:r>
              <a:rPr lang="fr-FR" sz="1200" i="1" dirty="0"/>
              <a:t> causes </a:t>
            </a:r>
            <a:r>
              <a:rPr lang="fr-FR" sz="1200" i="1" dirty="0" err="1"/>
              <a:t>climate</a:t>
            </a:r>
            <a:r>
              <a:rPr lang="fr-FR" sz="1200" i="1" dirty="0"/>
              <a:t> change (</a:t>
            </a:r>
            <a:r>
              <a:rPr lang="fr-FR" sz="1200" i="1" dirty="0" err="1"/>
              <a:t>Peace</a:t>
            </a:r>
            <a:r>
              <a:rPr lang="fr-FR" sz="1200" i="1" dirty="0"/>
              <a:t> Nobel </a:t>
            </a:r>
            <a:r>
              <a:rPr lang="fr-FR" sz="1200" i="1" dirty="0" err="1"/>
              <a:t>Prize</a:t>
            </a:r>
            <a:r>
              <a:rPr lang="fr-FR" sz="1200" i="1" dirty="0"/>
              <a:t>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2013-14: A lot of more </a:t>
            </a:r>
            <a:r>
              <a:rPr lang="fr-FR" sz="1200" dirty="0" err="1"/>
              <a:t>work</a:t>
            </a:r>
            <a:r>
              <a:rPr lang="fr-FR" sz="1200" dirty="0"/>
              <a:t> </a:t>
            </a:r>
            <a:r>
              <a:rPr lang="fr-FR" sz="1200" dirty="0" err="1"/>
              <a:t>done</a:t>
            </a:r>
            <a:r>
              <a:rPr lang="fr-FR" sz="1200" dirty="0"/>
              <a:t> on all </a:t>
            </a:r>
            <a:r>
              <a:rPr lang="fr-FR" sz="1200" dirty="0" err="1"/>
              <a:t>details</a:t>
            </a:r>
            <a:r>
              <a:rPr lang="fr-FR" sz="1200" dirty="0"/>
              <a:t>, </a:t>
            </a:r>
            <a:r>
              <a:rPr lang="fr-FR" sz="1200" dirty="0" err="1"/>
              <a:t>Ice</a:t>
            </a:r>
            <a:r>
              <a:rPr lang="fr-FR" sz="1200" dirty="0"/>
              <a:t> </a:t>
            </a:r>
            <a:r>
              <a:rPr lang="fr-FR" sz="1200" dirty="0" err="1"/>
              <a:t>sheet</a:t>
            </a:r>
            <a:r>
              <a:rPr lang="fr-FR" sz="1200" dirty="0"/>
              <a:t>, </a:t>
            </a:r>
            <a:r>
              <a:rPr lang="fr-FR" sz="1200" dirty="0" err="1"/>
              <a:t>sea</a:t>
            </a:r>
            <a:r>
              <a:rPr lang="fr-FR" sz="1200" dirty="0"/>
              <a:t> </a:t>
            </a:r>
            <a:r>
              <a:rPr lang="fr-FR" sz="1200" dirty="0" err="1"/>
              <a:t>level</a:t>
            </a:r>
            <a:r>
              <a:rPr lang="fr-FR" sz="1200" dirty="0"/>
              <a:t> </a:t>
            </a:r>
            <a:r>
              <a:rPr lang="fr-FR" sz="1200" dirty="0" err="1"/>
              <a:t>rise</a:t>
            </a:r>
            <a:r>
              <a:rPr lang="fr-FR" sz="1200" dirty="0"/>
              <a:t>, socio </a:t>
            </a:r>
            <a:r>
              <a:rPr lang="fr-FR" sz="1200" dirty="0" err="1"/>
              <a:t>economic</a:t>
            </a:r>
            <a:r>
              <a:rPr lang="fr-FR" sz="1200" dirty="0"/>
              <a:t> aspects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2018: </a:t>
            </a:r>
            <a:r>
              <a:rPr lang="fr-FR" sz="1200" i="1" dirty="0"/>
              <a:t>+1.5°C </a:t>
            </a:r>
            <a:r>
              <a:rPr lang="fr-FR" sz="1200" i="1" dirty="0" err="1"/>
              <a:t>is</a:t>
            </a:r>
            <a:r>
              <a:rPr lang="fr-FR" sz="1200" i="1" dirty="0"/>
              <a:t> a </a:t>
            </a:r>
            <a:r>
              <a:rPr lang="fr-FR" sz="1200" i="1" dirty="0" err="1"/>
              <a:t>better</a:t>
            </a:r>
            <a:r>
              <a:rPr lang="fr-FR" sz="1200" i="1" dirty="0"/>
              <a:t> </a:t>
            </a:r>
            <a:r>
              <a:rPr lang="fr-FR" sz="1200" i="1" dirty="0" err="1"/>
              <a:t>target</a:t>
            </a:r>
            <a:r>
              <a:rPr lang="fr-FR" sz="1200" i="1" dirty="0"/>
              <a:t>, </a:t>
            </a:r>
            <a:r>
              <a:rPr lang="fr-FR" sz="1200" i="1" dirty="0" err="1"/>
              <a:t>it</a:t>
            </a:r>
            <a:r>
              <a:rPr lang="fr-FR" sz="1200" i="1" dirty="0"/>
              <a:t> </a:t>
            </a:r>
            <a:r>
              <a:rPr lang="fr-FR" sz="1200" i="1" dirty="0" err="1"/>
              <a:t>requires</a:t>
            </a:r>
            <a:r>
              <a:rPr lang="fr-FR" sz="1200" i="1" dirty="0"/>
              <a:t> </a:t>
            </a:r>
            <a:r>
              <a:rPr lang="fr-FR" sz="1200" i="1" dirty="0" err="1"/>
              <a:t>strong</a:t>
            </a:r>
            <a:r>
              <a:rPr lang="fr-FR" sz="1200" i="1" dirty="0"/>
              <a:t> action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fr-FR" sz="1200" dirty="0"/>
              <a:t>2022: AR6, </a:t>
            </a:r>
            <a:r>
              <a:rPr lang="fr-FR" sz="1200" i="1" dirty="0" err="1"/>
              <a:t>less</a:t>
            </a:r>
            <a:r>
              <a:rPr lang="fr-FR" sz="1200" i="1" dirty="0"/>
              <a:t> and </a:t>
            </a:r>
            <a:r>
              <a:rPr lang="fr-FR" sz="1200" i="1" dirty="0" err="1"/>
              <a:t>less</a:t>
            </a:r>
            <a:r>
              <a:rPr lang="fr-FR" sz="1200" i="1" dirty="0"/>
              <a:t> time </a:t>
            </a:r>
            <a:r>
              <a:rPr lang="fr-FR" sz="1200" i="1" dirty="0" err="1"/>
              <a:t>left</a:t>
            </a:r>
            <a:endParaRPr i="1" dirty="0"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050"/>
              <a:buChar char="■"/>
            </a:pPr>
            <a:r>
              <a:rPr lang="fr-FR" sz="1400" dirty="0"/>
              <a:t>No direct </a:t>
            </a:r>
            <a:r>
              <a:rPr lang="fr-FR" sz="1400" dirty="0" err="1"/>
              <a:t>funding</a:t>
            </a:r>
            <a:r>
              <a:rPr lang="fr-FR" sz="1400" dirty="0"/>
              <a:t> (or </a:t>
            </a:r>
            <a:r>
              <a:rPr lang="fr-FR" sz="1400" dirty="0" err="1"/>
              <a:t>nearly</a:t>
            </a:r>
            <a:r>
              <a:rPr lang="fr-FR" sz="1400" dirty="0"/>
              <a:t>) for science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fr-FR" sz="1200" dirty="0"/>
              <a:t>But has  </a:t>
            </a:r>
            <a:r>
              <a:rPr lang="fr-FR" sz="1200" dirty="0" err="1"/>
              <a:t>given</a:t>
            </a:r>
            <a:r>
              <a:rPr lang="fr-FR" sz="1200" dirty="0"/>
              <a:t> a lot of attention to </a:t>
            </a:r>
            <a:r>
              <a:rPr lang="fr-FR" sz="1200" dirty="0" err="1"/>
              <a:t>earth</a:t>
            </a:r>
            <a:r>
              <a:rPr lang="fr-FR" sz="1200" dirty="0"/>
              <a:t> science, </a:t>
            </a:r>
            <a:r>
              <a:rPr lang="fr-FR" sz="1200" dirty="0" err="1"/>
              <a:t>with</a:t>
            </a:r>
            <a:r>
              <a:rPr lang="fr-FR" sz="1200" dirty="0"/>
              <a:t> a lot of money and an </a:t>
            </a:r>
            <a:r>
              <a:rPr lang="fr-FR" sz="1200" dirty="0" err="1"/>
              <a:t>unprecedented</a:t>
            </a:r>
            <a:r>
              <a:rPr lang="fr-FR" sz="1200" dirty="0"/>
              <a:t> </a:t>
            </a:r>
            <a:r>
              <a:rPr lang="fr-FR" sz="1200" dirty="0" err="1"/>
              <a:t>research</a:t>
            </a:r>
            <a:r>
              <a:rPr lang="fr-FR" sz="1200" dirty="0"/>
              <a:t> effort</a:t>
            </a:r>
            <a:endParaRPr dirty="0"/>
          </a:p>
          <a:p>
            <a:pPr marL="1143000" lvl="2" indent="-179069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</a:pPr>
            <a:endParaRPr sz="1200" dirty="0"/>
          </a:p>
          <a:p>
            <a:pPr marL="742950" lvl="1" indent="-22479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</a:pPr>
            <a:endParaRPr sz="1200" dirty="0"/>
          </a:p>
          <a:p>
            <a:pPr marL="342900" lvl="0" indent="-2762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sz="1400" dirty="0"/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200" y="812010"/>
            <a:ext cx="2736875" cy="187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5008" y="3140968"/>
            <a:ext cx="2286117" cy="226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Good evening !</a:t>
            </a:r>
            <a:endParaRPr/>
          </a:p>
        </p:txBody>
      </p:sp>
      <p:pic>
        <p:nvPicPr>
          <p:cNvPr id="84" name="Google Shape;84;p11" descr="Greg Perry -- Climate report | The St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00" y="620688"/>
            <a:ext cx="6048400" cy="60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ésentation presse 2310200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775</Words>
  <Application>Microsoft Macintosh PowerPoint</Application>
  <PresentationFormat>Affichage à l'écran (4:3)</PresentationFormat>
  <Paragraphs>71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Noto Sans Symbols</vt:lpstr>
      <vt:lpstr>Times New Roman</vt:lpstr>
      <vt:lpstr>présentation presse 23102006</vt:lpstr>
      <vt:lpstr>S2. Economics of Environnement Earth Summit, IPCC and COP</vt:lpstr>
      <vt:lpstr>Présentation PowerPoint</vt:lpstr>
      <vt:lpstr>Precautinary principle, large scale damages</vt:lpstr>
      <vt:lpstr>Earth summits</vt:lpstr>
      <vt:lpstr>Sustainable Development</vt:lpstr>
      <vt:lpstr>IPCC: the modern Manhattan project</vt:lpstr>
      <vt:lpstr>Good evening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S2. Economics of Environnement Earth Summit, IPCC and COP</dc:title>
  <dc:creator>timbeau</dc:creator>
  <cp:lastModifiedBy>Xavier Timbeau</cp:lastModifiedBy>
  <cp:revision>11</cp:revision>
  <dcterms:created xsi:type="dcterms:W3CDTF">2006-11-27T08:50:29Z</dcterms:created>
  <dcterms:modified xsi:type="dcterms:W3CDTF">2024-03-05T16:00:45Z</dcterms:modified>
</cp:coreProperties>
</file>